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6" autoAdjust="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</c:v>
                </c:pt>
              </c:strCache>
            </c:strRef>
          </c:tx>
          <c:explosion val="2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78,8%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21,1%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78.8</c:v>
                </c:pt>
                <c:pt idx="1">
                  <c:v>21.2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(тыс.руб.)</c:v>
                </c:pt>
              </c:strCache>
            </c:strRef>
          </c:tx>
          <c:dLbls>
            <c:dLbl>
              <c:idx val="0"/>
              <c:layout>
                <c:manualLayout>
                  <c:x val="-9.1495941479537296E-2"/>
                  <c:y val="9.333173956570121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2567,6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17,9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698,7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5639,6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2189,3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547,3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Кв. 1 Глава, аппарат</c:v>
                </c:pt>
                <c:pt idx="1">
                  <c:v>Кв. 2Нац. Оборона</c:v>
                </c:pt>
                <c:pt idx="2">
                  <c:v>Кв. 3Нац. Безопасность</c:v>
                </c:pt>
                <c:pt idx="3">
                  <c:v>Кв. 4 Нац. Экономика</c:v>
                </c:pt>
                <c:pt idx="4">
                  <c:v>кв.5 Благоустройство</c:v>
                </c:pt>
                <c:pt idx="5">
                  <c:v>кв.6 Культура</c:v>
                </c:pt>
                <c:pt idx="6">
                  <c:v>кв.7 Соц.политика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2567.6</c:v>
                </c:pt>
                <c:pt idx="1">
                  <c:v>137.1</c:v>
                </c:pt>
                <c:pt idx="2">
                  <c:v>17.899999999999999</c:v>
                </c:pt>
                <c:pt idx="3">
                  <c:v>698.7</c:v>
                </c:pt>
                <c:pt idx="4">
                  <c:v>5639.6</c:v>
                </c:pt>
                <c:pt idx="5">
                  <c:v>2189.3000000000002</c:v>
                </c:pt>
                <c:pt idx="6">
                  <c:v>547.29999999999995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Кв. 1 Глава, аппарат</c:v>
                </c:pt>
                <c:pt idx="1">
                  <c:v>Кв. 2Нац. Оборона</c:v>
                </c:pt>
                <c:pt idx="2">
                  <c:v>Кв. 3Нац. Безопасность</c:v>
                </c:pt>
                <c:pt idx="3">
                  <c:v>Кв. 4 Нац. Экономика</c:v>
                </c:pt>
                <c:pt idx="4">
                  <c:v>кв.5 Благоустройство</c:v>
                </c:pt>
                <c:pt idx="5">
                  <c:v>кв.6 Культура</c:v>
                </c:pt>
                <c:pt idx="6">
                  <c:v>кв.7 Соц.политика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Кв. 1 Глава, аппарат</c:v>
                </c:pt>
                <c:pt idx="1">
                  <c:v>Кв. 2Нац. Оборона</c:v>
                </c:pt>
                <c:pt idx="2">
                  <c:v>Кв. 3Нац. Безопасность</c:v>
                </c:pt>
                <c:pt idx="3">
                  <c:v>Кв. 4 Нац. Экономика</c:v>
                </c:pt>
                <c:pt idx="4">
                  <c:v>кв.5 Благоустройство</c:v>
                </c:pt>
                <c:pt idx="5">
                  <c:v>кв.6 Культура</c:v>
                </c:pt>
                <c:pt idx="6">
                  <c:v>кв.7 Соц.политика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E25F-794D-4455-A5B9-46E8838D39C7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F5B-4C1B-4F13-8EF6-6378CF0C6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E25F-794D-4455-A5B9-46E8838D39C7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F5B-4C1B-4F13-8EF6-6378CF0C6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E25F-794D-4455-A5B9-46E8838D39C7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F5B-4C1B-4F13-8EF6-6378CF0C6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E25F-794D-4455-A5B9-46E8838D39C7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F5B-4C1B-4F13-8EF6-6378CF0C6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E25F-794D-4455-A5B9-46E8838D39C7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F5B-4C1B-4F13-8EF6-6378CF0C6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E25F-794D-4455-A5B9-46E8838D39C7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F5B-4C1B-4F13-8EF6-6378CF0C6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E25F-794D-4455-A5B9-46E8838D39C7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F5B-4C1B-4F13-8EF6-6378CF0C6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E25F-794D-4455-A5B9-46E8838D39C7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F5B-4C1B-4F13-8EF6-6378CF0C6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E25F-794D-4455-A5B9-46E8838D39C7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F5B-4C1B-4F13-8EF6-6378CF0C6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E25F-794D-4455-A5B9-46E8838D39C7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F5B-4C1B-4F13-8EF6-6378CF0C6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E25F-794D-4455-A5B9-46E8838D39C7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F5B-4C1B-4F13-8EF6-6378CF0C6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EE25F-794D-4455-A5B9-46E8838D39C7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CDF5B-4C1B-4F13-8EF6-6378CF0C6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Брошюра «БЮДЖЕТ ДЛЯ ГРАЖДАН»</a:t>
            </a:r>
            <a:endParaRPr lang="ru-RU" sz="3200" i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Администрация  </a:t>
            </a:r>
            <a:r>
              <a:rPr lang="ru-RU" sz="1200" dirty="0" err="1" smtClean="0"/>
              <a:t>Матурского</a:t>
            </a:r>
            <a:r>
              <a:rPr lang="ru-RU" sz="1200" dirty="0" smtClean="0"/>
              <a:t> сельсовета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</p:txBody>
      </p:sp>
      <p:pic>
        <p:nvPicPr>
          <p:cNvPr id="1026" name="Picture 2" descr="C:\Documents and Settings\Владелец\Мои документы\Мои рисунки\avatar29467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63688" y="1484784"/>
            <a:ext cx="5832648" cy="4368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Муниципальный долг возникает в силу осуществления заимствований.</a:t>
            </a:r>
          </a:p>
          <a:p>
            <a:pPr lvl="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на обслуживание муниципального долга предусматриваются в бюджете муниципального образования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Матурского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сельсовета .</a:t>
            </a:r>
          </a:p>
          <a:p>
            <a:pPr lvl="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Заимствования необходимы для:</a:t>
            </a:r>
          </a:p>
          <a:p>
            <a:pPr lvl="3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финансирования дефицита бюджета;</a:t>
            </a:r>
          </a:p>
          <a:p>
            <a:pPr lvl="3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погашения долговых обязательств;</a:t>
            </a:r>
          </a:p>
          <a:p>
            <a:pPr lvl="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заимствования подлежат учету в долговой книге:</a:t>
            </a:r>
          </a:p>
          <a:p>
            <a:pPr lvl="3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банковские кредиты, бюджетные кредиты;</a:t>
            </a:r>
          </a:p>
          <a:p>
            <a:pPr lvl="3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размещение ценных бумаг, предоставление гарантий;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ВАЖНО: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не должен превышать 50% утвержденного общего годового объема доходов местного бюджета без учета утвержденного объема безвозмездных поступлений и (или) поступлений  налоговых доходов по дополнительным нормативам отчислений.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Заключение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Брошюра подготовлена: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Администрацией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Матурского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сельсовета Таштыпского района Республики Хакасия, расположенной по адресу: Республика Хакасия, Таштыпский район,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с.Матур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ул.Советская,20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655744,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тел.8(39046)22804,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E-mail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matur_adm@rambler.ru</a:t>
            </a:r>
            <a:endParaRPr lang="en-US" sz="2800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1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1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1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Администрация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Матурского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сельсовета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u="sng" dirty="0" smtClean="0"/>
          </a:p>
          <a:p>
            <a:pPr>
              <a:buNone/>
            </a:pPr>
            <a:endParaRPr lang="en-US" sz="2800" u="sng" dirty="0" smtClean="0"/>
          </a:p>
          <a:p>
            <a:pPr>
              <a:buNone/>
            </a:pPr>
            <a:endParaRPr lang="en-US" sz="2800" u="sng" dirty="0" smtClean="0"/>
          </a:p>
          <a:p>
            <a:pPr>
              <a:buNone/>
            </a:pP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Определение бюджета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Владелец\Мои документы\Мои рисунки\1129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483768" y="3645024"/>
            <a:ext cx="4392488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и расходы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20645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Поступающие в бюджет денежные средства или ДОХОДЫ БЮДЖЕТА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› РАСХОДОВ = ПРОФИЦИТ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20645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 или РАСХОДЫ БЮДЖЕТА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РАСХОДЫ› ДОХОДОВ = ДЕФИЦИТ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Дефицит  местного бюджета не должен превышать 5 %   утвержденного общего годового объема доходов местного бюджета без учета утвержденного объема безвозмездных поступлений и (или) поступлений налоговых доходов по дополнительным нормативам отчислений. В случае утверждения муниципальным правовым актом представительного органа муниципального образования о бюджете в составе источников финансирования дефицита местного бюджета снижения остатков средств на счетах по учету средств местного бюджета дефицит местного бюджета может превысить ограничения в пределах суммы остатков на счетах по учету средств местного бюджета.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8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Матурского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сельсовета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разграничения доходов, расходов и источников финансирования бюджета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каждым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 соответствии с законодательством Российской Федерации закреплены ДОХОДЫ, РАСХОДЫ и источники финансирования бюджета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Разграничение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установлено Налоговым кодексом РФ, Бюджетным кодексом РФ, региональным законодательством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Разграничение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расходов бюджетов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установлено Федеральным законом от 06.10.2003г. № 131-ФЗ «Об общих принципах местного самоуправления в Российской Федерации», региональным законодательством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Администрация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Матурского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сельсовета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Администрации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Матурского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сельсовета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68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84853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7848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8174,4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10854,0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13003,9</a:t>
                      </a:r>
                      <a:endParaRPr lang="ru-RU" dirty="0"/>
                    </a:p>
                  </a:txBody>
                  <a:tcPr/>
                </a:tc>
              </a:tr>
              <a:tr h="7848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том числе: налоговые и неналоговые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1735,5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1391,9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2109,5</a:t>
                      </a:r>
                      <a:endParaRPr lang="ru-RU" dirty="0"/>
                    </a:p>
                  </a:txBody>
                  <a:tcPr/>
                </a:tc>
              </a:tr>
              <a:tr h="7848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8166,6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10906,1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11797,6</a:t>
                      </a:r>
                      <a:endParaRPr lang="ru-RU" dirty="0"/>
                    </a:p>
                  </a:txBody>
                  <a:tcPr/>
                </a:tc>
              </a:tr>
              <a:tr h="7848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условно-утвержденные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0,00</a:t>
                      </a:r>
                      <a:endParaRPr lang="ru-RU" dirty="0"/>
                    </a:p>
                  </a:txBody>
                  <a:tcPr/>
                </a:tc>
              </a:tr>
              <a:tr h="7848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-1206,3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Расходные полномочия сельского поселения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 расходным полномочиям сельского поселения бюджета относятся 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условий для обеспечения жителей услугами благоустройства территории поселения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содержание автомобильных дорог местного значения в пределах границ сельского поселения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содержание мест захоронения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в границах поселения водоснабжения населения , водоотведение и прочие мероприятия по благоустройству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условий для обеспечения жителей услугами организаций культуры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обеспечение условий для развития на территории поселения физической культуры и массового  спорта, организация проведения  официальных физкультурно-оздоровительных и спортивных мероприятий поселения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обеспечение  первичных мер пожарной безопасности в границах населенных пунктов поселения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Доходы бюджета Администрации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Матурского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сельсовета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Собственные доходы (21,2%)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наибольшие поступления в доход бюджета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Матурского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сельсовета  обеспечены за счет: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НДФЛ – 438,2 тыс.рублей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Акцизы – 605,5 тыс.рублей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Земельный налог-552,9 тыс.рублей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Остальные налоговые и неналоговые – 138,8 тыс.рублей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поступления- 6438,9 тыс.рублей  (78,8%)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Расходы бюджета </a:t>
            </a:r>
            <a:r>
              <a:rPr lang="ru-RU" sz="3200" dirty="0" err="1" smtClean="0"/>
              <a:t>Матурского</a:t>
            </a:r>
            <a:r>
              <a:rPr lang="ru-RU" sz="3200" dirty="0" smtClean="0"/>
              <a:t> сельсовета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539</Words>
  <Application>Microsoft Office PowerPoint</Application>
  <PresentationFormat>Экран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Брошюра «БЮДЖЕТ ДЛЯ ГРАЖДАН»</vt:lpstr>
      <vt:lpstr>Определение бюджета</vt:lpstr>
      <vt:lpstr>Доходы и расходы бюджета</vt:lpstr>
      <vt:lpstr>ВАЖНО:</vt:lpstr>
      <vt:lpstr>Принцип разграничения доходов, расходов и источников финансирования бюджета</vt:lpstr>
      <vt:lpstr>Основные параметры бюджета Администрации Матурского сельсовета</vt:lpstr>
      <vt:lpstr>Расходные полномочия сельского поселения</vt:lpstr>
      <vt:lpstr>Доходы бюджета Администрации Матурского сельсовета</vt:lpstr>
      <vt:lpstr>Расходы бюджета Матурского сельсовета</vt:lpstr>
      <vt:lpstr>Муниципальный долг</vt:lpstr>
      <vt:lpstr>ВАЖНО:</vt:lpstr>
      <vt:lpstr>Заключение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Брошюра «БЮДЖЕТ ДЛЯ ГРАЖДАН»</dc:title>
  <dc:creator>анчул</dc:creator>
  <cp:lastModifiedBy>RePack by SPecialiST</cp:lastModifiedBy>
  <cp:revision>42</cp:revision>
  <dcterms:created xsi:type="dcterms:W3CDTF">2016-06-09T08:22:53Z</dcterms:created>
  <dcterms:modified xsi:type="dcterms:W3CDTF">2021-08-06T06:42:27Z</dcterms:modified>
</cp:coreProperties>
</file>